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03B163-BA26-4EE9-B149-89E383BC2BF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D2A70-4043-4ACE-913E-A93F0C2E3D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Wealth 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Verbs and Nouns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delay or postpone</a:t>
            </a:r>
          </a:p>
          <a:p>
            <a:r>
              <a:rPr lang="en-US" dirty="0" smtClean="0"/>
              <a:t>Related Word:</a:t>
            </a:r>
          </a:p>
          <a:p>
            <a:pPr lvl="1"/>
            <a:r>
              <a:rPr lang="en-US" b="1" i="1" dirty="0" smtClean="0"/>
              <a:t>Deference-</a:t>
            </a:r>
            <a:r>
              <a:rPr lang="en-US" i="1" dirty="0" smtClean="0"/>
              <a:t> (to show respect to)</a:t>
            </a:r>
            <a:endParaRPr lang="en-US" i="1" dirty="0"/>
          </a:p>
        </p:txBody>
      </p:sp>
      <p:pic>
        <p:nvPicPr>
          <p:cNvPr id="14340" name="Picture 4" descr="http://www.thedigeratilife.com/images/defer-payment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4524375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disclose or reveal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Exposure/expose-</a:t>
            </a:r>
            <a:r>
              <a:rPr lang="en-US" i="1" dirty="0" smtClean="0">
                <a:solidFill>
                  <a:srgbClr val="FF0000"/>
                </a:solidFill>
              </a:rPr>
              <a:t> (often a scandalous disclosure)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Revelation- </a:t>
            </a:r>
            <a:r>
              <a:rPr lang="en-US" i="1" dirty="0" smtClean="0">
                <a:solidFill>
                  <a:srgbClr val="FF0000"/>
                </a:solidFill>
              </a:rPr>
              <a:t>( a mystery or a secret is opened up or revealed)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t2.gstatic.com/images?q=tbn:ANd9GcT5J5cmPMVENsMq1qRmuzuGCyH8ueiD85TgUZONkaOahpuv96kN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28" y="1752600"/>
            <a:ext cx="290902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beg, plead, entreat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Solicit-</a:t>
            </a:r>
            <a:r>
              <a:rPr lang="en-US" i="1" dirty="0" smtClean="0"/>
              <a:t> (ask for funds, goods, business)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Entreat-</a:t>
            </a:r>
            <a:r>
              <a:rPr lang="en-US" i="1" dirty="0" smtClean="0">
                <a:solidFill>
                  <a:srgbClr val="FF0000"/>
                </a:solidFill>
              </a:rPr>
              <a:t> (beg for mercy)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Supplicate-</a:t>
            </a:r>
            <a:r>
              <a:rPr lang="en-US" i="1" dirty="0" smtClean="0">
                <a:solidFill>
                  <a:srgbClr val="FF0000"/>
                </a:solidFill>
              </a:rPr>
              <a:t> (beg in prayer)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Importune-</a:t>
            </a:r>
            <a:r>
              <a:rPr lang="en-US" i="1" dirty="0" smtClean="0">
                <a:solidFill>
                  <a:srgbClr val="FF0000"/>
                </a:solidFill>
              </a:rPr>
              <a:t> (beg in urgent need)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137569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lying in wait, or a hiding place for attack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018506"/>
            <a:ext cx="381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Outline or profile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171" y="2133600"/>
            <a:ext cx="2769192" cy="30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Deceit, trickery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265333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Lingo, technical language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Gobbledygook-</a:t>
            </a:r>
            <a:r>
              <a:rPr lang="en-US" i="1" dirty="0" smtClean="0">
                <a:solidFill>
                  <a:srgbClr val="FF0000"/>
                </a:solidFill>
              </a:rPr>
              <a:t> (the language of government publications)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Vernacular-</a:t>
            </a:r>
            <a:r>
              <a:rPr lang="en-US" i="1" dirty="0" smtClean="0">
                <a:solidFill>
                  <a:srgbClr val="FF0000"/>
                </a:solidFill>
              </a:rPr>
              <a:t> (common language people use every day)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Gibberish-</a:t>
            </a:r>
            <a:r>
              <a:rPr lang="en-US" i="1" dirty="0" smtClean="0">
                <a:solidFill>
                  <a:srgbClr val="FF0000"/>
                </a:solidFill>
              </a:rPr>
              <a:t> (nonsense)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038600" cy="23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Labyrinth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maze, complicated network or problem</a:t>
            </a:r>
            <a:endParaRPr lang="en-US" dirty="0"/>
          </a:p>
        </p:txBody>
      </p:sp>
      <p:pic>
        <p:nvPicPr>
          <p:cNvPr id="6146" name="Picture 2" descr="C:\Users\kc4650\Pictures\Emily\16-18 months\IMG_2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648200" y="3001443"/>
            <a:ext cx="4038600" cy="227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mixture or jumble</a:t>
            </a:r>
          </a:p>
          <a:p>
            <a:r>
              <a:rPr lang="en-US" dirty="0" smtClean="0"/>
              <a:t>Related Word: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Heterogeneous-</a:t>
            </a:r>
            <a:r>
              <a:rPr lang="en-US" dirty="0" smtClean="0">
                <a:solidFill>
                  <a:srgbClr val="FF0000"/>
                </a:solidFill>
              </a:rPr>
              <a:t> (collection composed of dissimilar elements)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Miscellaneous-</a:t>
            </a:r>
            <a:r>
              <a:rPr lang="en-US" dirty="0" smtClean="0">
                <a:solidFill>
                  <a:srgbClr val="FF0000"/>
                </a:solidFill>
              </a:rPr>
              <a:t> (assortment of different items)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761882" cy="24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Ecstasy, thrills, keen delight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Relish- </a:t>
            </a:r>
            <a:r>
              <a:rPr lang="en-US" i="1" dirty="0" smtClean="0"/>
              <a:t>(you relish the moment)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Entranced-</a:t>
            </a:r>
            <a:r>
              <a:rPr lang="en-US" i="1" dirty="0" smtClean="0">
                <a:solidFill>
                  <a:srgbClr val="FF0000"/>
                </a:solidFill>
              </a:rPr>
              <a:t> (spellbound)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Enthralled-</a:t>
            </a:r>
            <a:r>
              <a:rPr lang="en-US" i="1" dirty="0" smtClean="0">
                <a:solidFill>
                  <a:srgbClr val="FF0000"/>
                </a:solidFill>
              </a:rPr>
              <a:t> (captivated)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428081"/>
            <a:ext cx="3810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mechanical creature, an automaton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370" y="2286000"/>
            <a:ext cx="3030818" cy="27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Edge or border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676400"/>
            <a:ext cx="2904404" cy="37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Zephyr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gentle breeze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262" y="1905000"/>
            <a:ext cx="2588713" cy="27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do away with, put an end to</a:t>
            </a:r>
          </a:p>
          <a:p>
            <a:r>
              <a:rPr lang="en-US" dirty="0" smtClean="0"/>
              <a:t>Related Words</a:t>
            </a:r>
          </a:p>
          <a:p>
            <a:pPr lvl="1"/>
            <a:r>
              <a:rPr lang="en-US" b="1" i="1" dirty="0" smtClean="0"/>
              <a:t>Dissipate-</a:t>
            </a:r>
            <a:r>
              <a:rPr lang="en-US" i="1" dirty="0" smtClean="0"/>
              <a:t>(energy, a mist)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Annul- </a:t>
            </a:r>
            <a:r>
              <a:rPr lang="en-US" i="1" dirty="0" smtClean="0">
                <a:solidFill>
                  <a:srgbClr val="FF0000"/>
                </a:solidFill>
              </a:rPr>
              <a:t>(a law or marriage)</a:t>
            </a:r>
          </a:p>
          <a:p>
            <a:pPr lvl="1"/>
            <a:r>
              <a:rPr lang="en-US" b="1" i="1" dirty="0" smtClean="0"/>
              <a:t>Eradicate-</a:t>
            </a:r>
            <a:r>
              <a:rPr lang="en-US" i="1" dirty="0" smtClean="0"/>
              <a:t> (a pest or evil)</a:t>
            </a:r>
            <a:endParaRPr lang="en-US" i="1" dirty="0"/>
          </a:p>
        </p:txBody>
      </p:sp>
      <p:pic>
        <p:nvPicPr>
          <p:cNvPr id="22530" name="Picture 2" descr="http://www.culture24.org.uk/asset_arena/1/20/2021/v0_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359833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get</a:t>
            </a:r>
            <a:r>
              <a:rPr lang="en-US" smtClean="0"/>
              <a:t>, </a:t>
            </a:r>
            <a:r>
              <a:rPr lang="en-US" smtClean="0"/>
              <a:t>procure, </a:t>
            </a:r>
            <a:r>
              <a:rPr lang="en-US" dirty="0" smtClean="0"/>
              <a:t>obtain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350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Reputation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220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Money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482" name="Picture 2" descr="http://blog.nj.com/independentpress_impact/2009/02/large_Beanies2%20web%20ok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40223"/>
            <a:ext cx="3771900" cy="492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make suitable, agreeable, harmonious </a:t>
            </a:r>
            <a:endParaRPr lang="en-US" dirty="0"/>
          </a:p>
        </p:txBody>
      </p:sp>
      <p:pic>
        <p:nvPicPr>
          <p:cNvPr id="19458" name="Picture 2" descr="http://www.colegioamorim.com.br/ermelino/files/animals_hanging_around_zoo_sign_h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81200"/>
            <a:ext cx="371475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Admonish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warn, reprove, advise</a:t>
            </a:r>
          </a:p>
          <a:p>
            <a:r>
              <a:rPr lang="en-US" dirty="0" smtClean="0"/>
              <a:t>Related Word:</a:t>
            </a:r>
          </a:p>
          <a:p>
            <a:pPr lvl="1"/>
            <a:r>
              <a:rPr lang="en-US" b="1" i="1" dirty="0" smtClean="0"/>
              <a:t>Forebode-</a:t>
            </a:r>
            <a:r>
              <a:rPr lang="en-US" i="1" dirty="0" smtClean="0"/>
              <a:t> (indicate beforehand or predict, usually something evil) </a:t>
            </a:r>
            <a:endParaRPr lang="en-US" i="1" dirty="0"/>
          </a:p>
        </p:txBody>
      </p:sp>
      <p:pic>
        <p:nvPicPr>
          <p:cNvPr id="18434" name="Picture 2" descr="http://www.respawnwilmington.com/images/Promotions/StreetSignAvata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773" y="1447801"/>
            <a:ext cx="405325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declare, assert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Warrant-</a:t>
            </a:r>
            <a:r>
              <a:rPr lang="en-US" i="1" dirty="0" smtClean="0">
                <a:solidFill>
                  <a:srgbClr val="FF0000"/>
                </a:solidFill>
              </a:rPr>
              <a:t> (to warrant an action or idea is to justify it)</a:t>
            </a:r>
          </a:p>
          <a:p>
            <a:pPr lvl="1"/>
            <a:r>
              <a:rPr lang="en-US" b="1" i="1" dirty="0" smtClean="0"/>
              <a:t>Advocate-</a:t>
            </a:r>
            <a:r>
              <a:rPr lang="en-US" i="1" dirty="0" smtClean="0"/>
              <a:t> (to advocate an idea or action is to advise or urge it)</a:t>
            </a:r>
          </a:p>
          <a:p>
            <a:pPr lvl="1">
              <a:buNone/>
            </a:pPr>
            <a:r>
              <a:rPr lang="en-US" i="1" dirty="0" smtClean="0"/>
              <a:t>Ant: deny, negate, disavow, repudiate</a:t>
            </a:r>
            <a:endParaRPr lang="en-US" i="1" dirty="0"/>
          </a:p>
        </p:txBody>
      </p:sp>
      <p:pic>
        <p:nvPicPr>
          <p:cNvPr id="17410" name="Picture 2" descr="http://us.123rf.com/400wm/400/400/sorad/sorad1108/sorad110800052/10169664-group-of-prote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895" y="1828800"/>
            <a:ext cx="354488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compel, bring about by force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Compulsory-</a:t>
            </a:r>
            <a:r>
              <a:rPr lang="en-US" i="1" dirty="0" smtClean="0">
                <a:solidFill>
                  <a:srgbClr val="FF0000"/>
                </a:solidFill>
              </a:rPr>
              <a:t> (required)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certificates.phillipmartin.info/school_cert_attendance_bo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14014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cut down, reduce</a:t>
            </a:r>
          </a:p>
          <a:p>
            <a:r>
              <a:rPr lang="en-US" dirty="0" smtClean="0"/>
              <a:t>Related Words:</a:t>
            </a:r>
          </a:p>
          <a:p>
            <a:pPr lvl="1"/>
            <a:r>
              <a:rPr lang="en-US" b="1" i="1" dirty="0" smtClean="0"/>
              <a:t>Abbreviate-</a:t>
            </a:r>
            <a:r>
              <a:rPr lang="en-US" i="1" dirty="0" smtClean="0"/>
              <a:t> (shorten)</a:t>
            </a:r>
          </a:p>
          <a:p>
            <a:pPr lvl="1"/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Abridge-</a:t>
            </a:r>
            <a:r>
              <a:rPr lang="en-US" i="1" dirty="0" smtClean="0">
                <a:solidFill>
                  <a:srgbClr val="FF0000"/>
                </a:solidFill>
              </a:rPr>
              <a:t> (to shorten or condense a piece of work)</a:t>
            </a:r>
          </a:p>
          <a:p>
            <a:pPr lvl="1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i="1" dirty="0" smtClean="0"/>
              <a:t>Ant- lengthen, amplify, expand</a:t>
            </a:r>
            <a:endParaRPr lang="en-US" i="1" dirty="0"/>
          </a:p>
        </p:txBody>
      </p:sp>
      <p:pic>
        <p:nvPicPr>
          <p:cNvPr id="15364" name="Picture 4" descr="http://orwhatyouwill.files.wordpress.com/2010/07/the-complete-works-of-william-shakespeare-abrid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12420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373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Word Wealth Unit 1</vt:lpstr>
      <vt:lpstr>Verbs</vt:lpstr>
      <vt:lpstr>Abolish</vt:lpstr>
      <vt:lpstr>Acquire</vt:lpstr>
      <vt:lpstr>Adapt</vt:lpstr>
      <vt:lpstr>Admonish</vt:lpstr>
      <vt:lpstr>Affirm</vt:lpstr>
      <vt:lpstr>Coerce</vt:lpstr>
      <vt:lpstr>Curtail</vt:lpstr>
      <vt:lpstr>Defer</vt:lpstr>
      <vt:lpstr>Divulge</vt:lpstr>
      <vt:lpstr>Implore</vt:lpstr>
      <vt:lpstr>Nouns</vt:lpstr>
      <vt:lpstr>Ambush</vt:lpstr>
      <vt:lpstr>Contour</vt:lpstr>
      <vt:lpstr>Guile</vt:lpstr>
      <vt:lpstr>Jargon</vt:lpstr>
      <vt:lpstr>Labyrinth</vt:lpstr>
      <vt:lpstr>Medley</vt:lpstr>
      <vt:lpstr>Rapture</vt:lpstr>
      <vt:lpstr>Robot</vt:lpstr>
      <vt:lpstr>Verge</vt:lpstr>
      <vt:lpstr>Zephyr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Unit 1</dc:title>
  <dc:creator>LWHS</dc:creator>
  <cp:lastModifiedBy>LWHS</cp:lastModifiedBy>
  <cp:revision>22</cp:revision>
  <dcterms:created xsi:type="dcterms:W3CDTF">2012-06-05T18:13:38Z</dcterms:created>
  <dcterms:modified xsi:type="dcterms:W3CDTF">2013-08-27T17:44:14Z</dcterms:modified>
</cp:coreProperties>
</file>