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7616-4ADE-4973-99DF-4EB3FD5B264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50E70-A352-4D39-BF69-20171AA66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2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07112D-1A21-48F3-82D4-A302F0E270DD}" type="datetimeFigureOut">
              <a:rPr lang="en-US" smtClean="0"/>
              <a:pPr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99C4DED-9E11-47DD-91D5-0233CEBA9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500" dirty="0" smtClean="0"/>
              <a:t>Word Wealth 1,8</a:t>
            </a:r>
            <a:endParaRPr lang="en-US" sz="7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VERBS AND ADJECTIVES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Tabulate – to organize (data) in tables and columns</a:t>
            </a:r>
            <a:endParaRPr lang="en-US" dirty="0"/>
          </a:p>
        </p:txBody>
      </p:sp>
      <p:pic>
        <p:nvPicPr>
          <p:cNvPr id="14338" name="Picture 2" descr="http://www.office-excel.com/i/tables_transformer_res_2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2924175" cy="3086101"/>
          </a:xfrm>
          <a:prstGeom prst="rect">
            <a:avLst/>
          </a:prstGeom>
          <a:noFill/>
        </p:spPr>
      </p:pic>
      <p:pic>
        <p:nvPicPr>
          <p:cNvPr id="14340" name="Picture 4" descr="http://www.jpowered.com/php-scripts/vertical-bar-graph/images/php-bar-graph-3d-mult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Traverse – to move across or pass over</a:t>
            </a:r>
            <a:endParaRPr lang="en-US" dirty="0"/>
          </a:p>
        </p:txBody>
      </p:sp>
      <p:pic>
        <p:nvPicPr>
          <p:cNvPr id="13314" name="Picture 2" descr="http://www.chevytraversereview.com/wp-content/uploads/2011/10/chevytraversedesmo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657600"/>
            <a:ext cx="4038600" cy="2933300"/>
          </a:xfrm>
          <a:prstGeom prst="rect">
            <a:avLst/>
          </a:prstGeom>
          <a:noFill/>
        </p:spPr>
      </p:pic>
      <p:pic>
        <p:nvPicPr>
          <p:cNvPr id="13316" name="Picture 4" descr="http://i3.squidoocdn.com/resize/squidoo_images/-1/lens18674804_1318283193cheap-ways-to-move-acro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2381250" cy="2343151"/>
          </a:xfrm>
          <a:prstGeom prst="rect">
            <a:avLst/>
          </a:prstGeom>
          <a:noFill/>
        </p:spPr>
      </p:pic>
      <p:pic>
        <p:nvPicPr>
          <p:cNvPr id="13318" name="Picture 6" descr="http://www.sciencecodex.com/aggregated-images/tech/ite7NetONK6bDjr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133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Vilify – to speak evil of, defame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Revile – abuse or defame</a:t>
            </a:r>
          </a:p>
          <a:p>
            <a:r>
              <a:rPr lang="en-US" dirty="0" smtClean="0"/>
              <a:t>Defame/Defamation – distributing information damaging to a person’s reputation</a:t>
            </a:r>
            <a:endParaRPr lang="en-US" dirty="0"/>
          </a:p>
        </p:txBody>
      </p:sp>
      <p:pic>
        <p:nvPicPr>
          <p:cNvPr id="12290" name="Picture 2" descr="http://chrishydeonline.files.wordpress.com/2010/03/arg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00400"/>
            <a:ext cx="3581400" cy="2437048"/>
          </a:xfrm>
          <a:prstGeom prst="rect">
            <a:avLst/>
          </a:prstGeom>
          <a:noFill/>
        </p:spPr>
      </p:pic>
      <p:pic>
        <p:nvPicPr>
          <p:cNvPr id="12292" name="Picture 4" descr="http://static.ddmcdn.com/gif/tabloid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124200"/>
            <a:ext cx="3429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66700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en-US" sz="8500" dirty="0" smtClean="0"/>
              <a:t>ADJECTIVES</a:t>
            </a:r>
            <a:endParaRPr lang="en-US" sz="8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Intricate – complicated, complex</a:t>
            </a:r>
            <a:endParaRPr lang="en-US" dirty="0"/>
          </a:p>
        </p:txBody>
      </p:sp>
      <p:pic>
        <p:nvPicPr>
          <p:cNvPr id="10244" name="Picture 4" descr="http://image.shutterstock.com/display_pic_with_logo/93211/93211,1259805540,6/stock-vector-hand-drawn-intricate-henna-tattoo-paisley-heart-doodle-vector-illustration-42073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981200"/>
            <a:ext cx="4200728" cy="4387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Martial – warlike, military</a:t>
            </a:r>
            <a:endParaRPr lang="en-US" dirty="0"/>
          </a:p>
        </p:txBody>
      </p:sp>
      <p:pic>
        <p:nvPicPr>
          <p:cNvPr id="9218" name="Picture 2" descr="http://publichealthbugle.com/wp-content/uploads/2011/12/martial-art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3048000" cy="2454917"/>
          </a:xfrm>
          <a:prstGeom prst="rect">
            <a:avLst/>
          </a:prstGeom>
          <a:noFill/>
        </p:spPr>
      </p:pic>
      <p:pic>
        <p:nvPicPr>
          <p:cNvPr id="9220" name="Picture 4" descr="http://www.military-schools.us/wp-content/uploads/2011/05/milita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4724650" cy="2832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Negligible – trifling, unimportant</a:t>
            </a:r>
            <a:endParaRPr lang="en-US" dirty="0"/>
          </a:p>
        </p:txBody>
      </p:sp>
      <p:pic>
        <p:nvPicPr>
          <p:cNvPr id="8194" name="Picture 2" descr="http://www.dreamstime.com/woman-s-hand-gesturing-a-small-amount-thumb13237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4724400" cy="3696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Obstinate – stubborn, dogged, not easily subdued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4873752"/>
          </a:xfrm>
        </p:spPr>
        <p:txBody>
          <a:bodyPr/>
          <a:lstStyle/>
          <a:p>
            <a:r>
              <a:rPr lang="en-US" dirty="0" smtClean="0"/>
              <a:t>Tenacity – the will to hang on, will power</a:t>
            </a:r>
          </a:p>
          <a:p>
            <a:r>
              <a:rPr lang="en-US" dirty="0" smtClean="0"/>
              <a:t>Doggedness – stubborn adherence to a plan or goal</a:t>
            </a:r>
          </a:p>
          <a:p>
            <a:r>
              <a:rPr lang="en-US" dirty="0" smtClean="0"/>
              <a:t>Perseverance – stick-to-it-</a:t>
            </a:r>
            <a:r>
              <a:rPr lang="en-US" dirty="0" err="1" smtClean="0"/>
              <a:t>iveness</a:t>
            </a:r>
            <a:r>
              <a:rPr lang="en-US" dirty="0" smtClean="0"/>
              <a:t>, endurance</a:t>
            </a:r>
          </a:p>
          <a:p>
            <a:r>
              <a:rPr lang="en-US" dirty="0" smtClean="0"/>
              <a:t>Resoluteness – strong determination</a:t>
            </a:r>
            <a:endParaRPr lang="en-US" dirty="0"/>
          </a:p>
        </p:txBody>
      </p:sp>
      <p:pic>
        <p:nvPicPr>
          <p:cNvPr id="7170" name="Picture 2" descr="http://2.bp.blogspot.com/-g13TPGGvsec/TXQJASyyTuI/AAAAAAAAAmY/eJtQcLlJvYs/s400/stubbo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152775" cy="3003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Precarious – insecure, uncertain</a:t>
            </a:r>
            <a:endParaRPr lang="en-US" dirty="0"/>
          </a:p>
        </p:txBody>
      </p:sp>
      <p:pic>
        <p:nvPicPr>
          <p:cNvPr id="6146" name="Picture 2" descr="http://1.bp.blogspot.com/-Jcp0PjxCGBk/TdrMP47lS7I/AAAAAAAAAj8/O13tvYLTynk/s1600/precarious_kitten_l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2133600"/>
            <a:ext cx="3144889" cy="2895600"/>
          </a:xfrm>
          <a:prstGeom prst="rect">
            <a:avLst/>
          </a:prstGeom>
          <a:noFill/>
        </p:spPr>
      </p:pic>
      <p:pic>
        <p:nvPicPr>
          <p:cNvPr id="6148" name="Picture 4" descr="http://2.bp.blogspot.com/_a0WnfKkJZ6U/S9iBcDGXiOI/AAAAAAAAAfA/Pu3iNiaE0_M/s1600/Precarious.JP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Redundant – repetitious, unnecessary to the meaning</a:t>
            </a:r>
            <a:endParaRPr lang="en-US" dirty="0"/>
          </a:p>
        </p:txBody>
      </p:sp>
      <p:pic>
        <p:nvPicPr>
          <p:cNvPr id="5124" name="Picture 4" descr="http://www.motifake.com/image/demotivational-poster/small/0805/redundant-redundancy-is-redundant-demotivational-poster-121175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4876800" cy="4397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4144962"/>
          </a:xfrm>
        </p:spPr>
        <p:txBody>
          <a:bodyPr>
            <a:noAutofit/>
          </a:bodyPr>
          <a:lstStyle/>
          <a:p>
            <a:pPr algn="ctr"/>
            <a:r>
              <a:rPr lang="en-US" sz="15000" dirty="0" smtClean="0"/>
              <a:t>Verbs</a:t>
            </a:r>
            <a:endParaRPr lang="en-US" sz="1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Requisite – necessary, indispensable</a:t>
            </a:r>
            <a:endParaRPr lang="en-US" dirty="0"/>
          </a:p>
        </p:txBody>
      </p:sp>
      <p:pic>
        <p:nvPicPr>
          <p:cNvPr id="4098" name="Picture 2" descr="http://www.myconstructionsigns.com/img/lg/S/Hard-Hat-Required-Sign-S-715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325543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Servile – yielding, submissive, befitting low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Menial – humble, lowly, usually disagreeable</a:t>
            </a:r>
          </a:p>
          <a:p>
            <a:r>
              <a:rPr lang="en-US" dirty="0" smtClean="0"/>
              <a:t>Subservient – adapts readily to the wishes and authority of another</a:t>
            </a:r>
            <a:endParaRPr lang="en-US" dirty="0"/>
          </a:p>
        </p:txBody>
      </p:sp>
      <p:pic>
        <p:nvPicPr>
          <p:cNvPr id="3074" name="Picture 2" descr="http://scottallenblog.com/images/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4829175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Sundry – various, assorted, diverse</a:t>
            </a:r>
            <a:endParaRPr lang="en-US" dirty="0"/>
          </a:p>
        </p:txBody>
      </p:sp>
      <p:pic>
        <p:nvPicPr>
          <p:cNvPr id="2050" name="Picture 2" descr="http://2.bp.blogspot.com/_-y5MeJgXyV0/TD2tOOhi9CI/AAAAAAAAFKA/vjusW2bqiBM/s1600/highland_sund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05000"/>
            <a:ext cx="5105400" cy="3826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Valiant – brave, courageous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Gallant – plucky, staunch, brave</a:t>
            </a:r>
          </a:p>
          <a:p>
            <a:r>
              <a:rPr lang="en-US" dirty="0" smtClean="0"/>
              <a:t>Intrepid – fearless, daring, skillful </a:t>
            </a:r>
            <a:endParaRPr lang="en-US" dirty="0"/>
          </a:p>
        </p:txBody>
      </p:sp>
      <p:pic>
        <p:nvPicPr>
          <p:cNvPr id="1026" name="Picture 2" descr="http://upload.wikimedia.org/wikipedia/commons/c/cc/Courage_is_contagi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819400"/>
            <a:ext cx="3886200" cy="3104362"/>
          </a:xfrm>
          <a:prstGeom prst="rect">
            <a:avLst/>
          </a:prstGeom>
          <a:noFill/>
        </p:spPr>
      </p:pic>
      <p:pic>
        <p:nvPicPr>
          <p:cNvPr id="1028" name="Picture 4" descr="http://i.istockimg.com/file_thumbview_approve/8578267/2/stock-illustration-8578267-cartoon-vi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0"/>
            <a:ext cx="27051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Impute – attribute or ascribe (to another)</a:t>
            </a:r>
            <a:endParaRPr lang="en-US" dirty="0"/>
          </a:p>
        </p:txBody>
      </p:sp>
      <p:pic>
        <p:nvPicPr>
          <p:cNvPr id="21506" name="Picture 2" descr="http://www.californiadivorcelawyerblog.com/baby_ha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829175" cy="341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Renounce – give up, cast off, deny a claim (formally)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/>
          <a:lstStyle/>
          <a:p>
            <a:r>
              <a:rPr lang="en-US" dirty="0" smtClean="0"/>
              <a:t>Relinquish – give up, abandon, let something go</a:t>
            </a:r>
          </a:p>
          <a:p>
            <a:r>
              <a:rPr lang="en-US" dirty="0" smtClean="0"/>
              <a:t>Forgo – deny oneself a privilege or right</a:t>
            </a:r>
          </a:p>
          <a:p>
            <a:r>
              <a:rPr lang="en-US" dirty="0" smtClean="0"/>
              <a:t>Abdicate – give up a post or responsibility</a:t>
            </a:r>
          </a:p>
          <a:p>
            <a:r>
              <a:rPr lang="en-US" dirty="0" smtClean="0"/>
              <a:t>Waive – put aside, forgo a claim or right, withhold</a:t>
            </a:r>
            <a:endParaRPr lang="en-US" dirty="0"/>
          </a:p>
        </p:txBody>
      </p:sp>
      <p:pic>
        <p:nvPicPr>
          <p:cNvPr id="155650" name="Picture 2" descr="http://rlv.zcache.com/renounce_war_and_proclaim_peace_postcard-p239891107833022920z8iat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733800"/>
            <a:ext cx="2895600" cy="2819400"/>
          </a:xfrm>
          <a:prstGeom prst="rect">
            <a:avLst/>
          </a:prstGeom>
          <a:noFill/>
        </p:spPr>
      </p:pic>
      <p:pic>
        <p:nvPicPr>
          <p:cNvPr id="155652" name="Picture 4" descr="http://image.shutterstock.com/display_pic_with_logo/265489/265489,1314657133,1/stock-vector-cartoon-king-holding-a-golden-scepter-vector-illustration-with-simple-gradients-all-in-a-single-83664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81400"/>
            <a:ext cx="2133599" cy="2949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Reprimand – to rebuke formally or severely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Reproof – mild rebuke</a:t>
            </a:r>
          </a:p>
          <a:p>
            <a:r>
              <a:rPr lang="en-US" dirty="0" smtClean="0"/>
              <a:t>Censure – strong, formal criticism</a:t>
            </a:r>
          </a:p>
          <a:p>
            <a:r>
              <a:rPr lang="en-US" dirty="0" smtClean="0"/>
              <a:t>Expostulation – reason earnestly</a:t>
            </a:r>
            <a:endParaRPr lang="en-US" dirty="0"/>
          </a:p>
        </p:txBody>
      </p:sp>
      <p:pic>
        <p:nvPicPr>
          <p:cNvPr id="154626" name="Picture 2" descr="http://www.johntnicholson.com/ohiolawblog/wp-content/uploads/2009/04/reprim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124200"/>
            <a:ext cx="3223095" cy="2133600"/>
          </a:xfrm>
          <a:prstGeom prst="rect">
            <a:avLst/>
          </a:prstGeom>
          <a:noFill/>
        </p:spPr>
      </p:pic>
      <p:pic>
        <p:nvPicPr>
          <p:cNvPr id="154628" name="Picture 4" descr="http://img.ehowcdn.com/article-page-main/ehow/images/a08/1m/qt/reprimand-employee-nicely-8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895600"/>
            <a:ext cx="2514600" cy="2458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Requite – to repay, reward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Reparation – repair or pay for damage done</a:t>
            </a:r>
          </a:p>
          <a:p>
            <a:r>
              <a:rPr lang="en-US" dirty="0" smtClean="0"/>
              <a:t>Restitution – restore, compensate, or make amends for injury or damage one has done</a:t>
            </a:r>
            <a:endParaRPr lang="en-US" dirty="0"/>
          </a:p>
        </p:txBody>
      </p:sp>
      <p:pic>
        <p:nvPicPr>
          <p:cNvPr id="153602" name="Picture 2" descr="http://cla.calpoly.edu/~lcall/213/repar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124200"/>
            <a:ext cx="3962400" cy="32668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Segregate – to separate, set apart</a:t>
            </a:r>
            <a:endParaRPr lang="en-US" dirty="0"/>
          </a:p>
        </p:txBody>
      </p:sp>
      <p:pic>
        <p:nvPicPr>
          <p:cNvPr id="152578" name="Picture 2" descr="http://www.kippreport.com/image.php/dubai-segregated_smalll3.jpg?width=200&amp;image=http://www.kippreport.com/wp-content/uploads/2009/04/dubai-segregated_small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2667000" cy="2667001"/>
          </a:xfrm>
          <a:prstGeom prst="rect">
            <a:avLst/>
          </a:prstGeom>
          <a:noFill/>
        </p:spPr>
      </p:pic>
      <p:pic>
        <p:nvPicPr>
          <p:cNvPr id="152580" name="Picture 4" descr="http://4.bp.blogspot.com/_f0bvyZMrZ9k/TTT3dRqtB3I/AAAAAAAAGEQ/SpycC5FenK0/s1600/Segregation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2514600" cy="3043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Subjugate – to bring under control, subdue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Vanquish – resounding way to conquer</a:t>
            </a:r>
            <a:endParaRPr lang="en-US" dirty="0"/>
          </a:p>
        </p:txBody>
      </p:sp>
      <p:pic>
        <p:nvPicPr>
          <p:cNvPr id="151554" name="Picture 2" descr="http://media.worldbulletin.net/news/7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19400"/>
            <a:ext cx="3429000" cy="2533651"/>
          </a:xfrm>
          <a:prstGeom prst="rect">
            <a:avLst/>
          </a:prstGeom>
          <a:noFill/>
        </p:spPr>
      </p:pic>
      <p:pic>
        <p:nvPicPr>
          <p:cNvPr id="151556" name="Picture 4" descr="http://cache.kotaku.com/assets/images/9/2010/09/vanquish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4260324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Surmount – to rise above, overcome</a:t>
            </a:r>
            <a:endParaRPr lang="en-US" dirty="0"/>
          </a:p>
        </p:txBody>
      </p:sp>
      <p:pic>
        <p:nvPicPr>
          <p:cNvPr id="150530" name="Picture 2" descr="http://image.made-in-china.com/0f0j00nMaTetsBEWbN/Yiwu-Surmount-Electron-Fi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209800"/>
            <a:ext cx="2990850" cy="2990851"/>
          </a:xfrm>
          <a:prstGeom prst="rect">
            <a:avLst/>
          </a:prstGeom>
          <a:noFill/>
        </p:spPr>
      </p:pic>
      <p:pic>
        <p:nvPicPr>
          <p:cNvPr id="150532" name="Picture 4" descr="http://www.infpcareers.com/wp-content/uploads/2011/01/Man_on_Mountain_top.6222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209800"/>
            <a:ext cx="3933825" cy="2771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313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Century Schoolbook</vt:lpstr>
      <vt:lpstr>Wingdings</vt:lpstr>
      <vt:lpstr>Wingdings 2</vt:lpstr>
      <vt:lpstr>Oriel</vt:lpstr>
      <vt:lpstr>Word Wealth 1,8</vt:lpstr>
      <vt:lpstr>Verbs</vt:lpstr>
      <vt:lpstr>Impute – attribute or ascribe (to another)</vt:lpstr>
      <vt:lpstr>Renounce – give up, cast off, deny a claim (formally)</vt:lpstr>
      <vt:lpstr>Reprimand – to rebuke formally or severely</vt:lpstr>
      <vt:lpstr>Requite – to repay, reward</vt:lpstr>
      <vt:lpstr>Segregate – to separate, set apart</vt:lpstr>
      <vt:lpstr>Subjugate – to bring under control, subdue</vt:lpstr>
      <vt:lpstr>Surmount – to rise above, overcome</vt:lpstr>
      <vt:lpstr>Tabulate – to organize (data) in tables and columns</vt:lpstr>
      <vt:lpstr>Traverse – to move across or pass over</vt:lpstr>
      <vt:lpstr>Vilify – to speak evil of, defame</vt:lpstr>
      <vt:lpstr>ADJECTIVES</vt:lpstr>
      <vt:lpstr>Intricate – complicated, complex</vt:lpstr>
      <vt:lpstr>Martial – warlike, military</vt:lpstr>
      <vt:lpstr>Negligible – trifling, unimportant</vt:lpstr>
      <vt:lpstr>Obstinate – stubborn, dogged, not easily subdued</vt:lpstr>
      <vt:lpstr>Precarious – insecure, uncertain</vt:lpstr>
      <vt:lpstr>Redundant – repetitious, unnecessary to the meaning</vt:lpstr>
      <vt:lpstr>Requisite – necessary, indispensable</vt:lpstr>
      <vt:lpstr>Servile – yielding, submissive, befitting low position</vt:lpstr>
      <vt:lpstr>Sundry – various, assorted, diverse</vt:lpstr>
      <vt:lpstr>Valiant – brave, courageous</vt:lpstr>
    </vt:vector>
  </TitlesOfParts>
  <Company>lwhs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Wealth 1,8</dc:title>
  <dc:creator>lwhs</dc:creator>
  <cp:lastModifiedBy>bob</cp:lastModifiedBy>
  <cp:revision>16</cp:revision>
  <dcterms:created xsi:type="dcterms:W3CDTF">2012-03-08T21:33:27Z</dcterms:created>
  <dcterms:modified xsi:type="dcterms:W3CDTF">2016-02-10T14:00:59Z</dcterms:modified>
</cp:coreProperties>
</file>