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9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9/22/15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End of </a:t>
            </a:r>
            <a:r>
              <a:rPr lang="en-US" i="1" dirty="0" smtClean="0"/>
              <a:t>The Road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English III</a:t>
            </a:r>
          </a:p>
          <a:p>
            <a:r>
              <a:rPr lang="en-US" dirty="0" smtClean="0"/>
              <a:t>Semester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I answer these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the point of this activity?</a:t>
            </a:r>
          </a:p>
          <a:p>
            <a:pPr lvl="1"/>
            <a:r>
              <a:rPr lang="en-US" dirty="0" smtClean="0"/>
              <a:t>To show </a:t>
            </a:r>
            <a:r>
              <a:rPr lang="en-US" dirty="0" smtClean="0"/>
              <a:t>you </a:t>
            </a:r>
            <a:r>
              <a:rPr lang="en-US" dirty="0" smtClean="0"/>
              <a:t>can cite strong evidence from the text (what it says explicitly as well as what it implies) to support your </a:t>
            </a:r>
            <a:r>
              <a:rPr lang="en-US" dirty="0" smtClean="0"/>
              <a:t>analysis</a:t>
            </a:r>
            <a:endParaRPr lang="en-US" dirty="0" smtClean="0"/>
          </a:p>
          <a:p>
            <a:pPr lvl="1"/>
            <a:r>
              <a:rPr lang="en-US" dirty="0" smtClean="0"/>
              <a:t>To practice, with less risk (formative), the skills that you’ll use when writing a full length </a:t>
            </a:r>
            <a:r>
              <a:rPr lang="en-US" dirty="0" smtClean="0"/>
              <a:t>essay</a:t>
            </a:r>
            <a:endParaRPr lang="en-US" dirty="0" smtClean="0"/>
          </a:p>
          <a:p>
            <a:pPr lvl="1"/>
            <a:r>
              <a:rPr lang="en-US" dirty="0" smtClean="0"/>
              <a:t>If you don’t make a strong claim in response to the question, you’ll have </a:t>
            </a:r>
            <a:r>
              <a:rPr lang="en-US" dirty="0" smtClean="0"/>
              <a:t>trouble.</a:t>
            </a:r>
            <a:endParaRPr lang="en-US" dirty="0" smtClean="0"/>
          </a:p>
          <a:p>
            <a:pPr lvl="1"/>
            <a:r>
              <a:rPr lang="en-US" dirty="0" smtClean="0"/>
              <a:t>If you don’t properly introduce and present cited evidence from the text, you’ll have trouble.</a:t>
            </a:r>
          </a:p>
          <a:p>
            <a:pPr lvl="1"/>
            <a:r>
              <a:rPr lang="en-US" dirty="0" smtClean="0"/>
              <a:t>If you don’t explain how the evidence you’ve picked supports your claim (in multiple sentences of elaboration), you’ll have trouble.</a:t>
            </a:r>
          </a:p>
        </p:txBody>
      </p:sp>
    </p:spTree>
    <p:extLst>
      <p:ext uri="{BB962C8B-B14F-4D97-AF65-F5344CB8AC3E}">
        <p14:creationId xmlns:p14="http://schemas.microsoft.com/office/powerpoint/2010/main" val="2913608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dirty="0" smtClean="0"/>
              <a:t>“P</a:t>
            </a:r>
            <a:r>
              <a:rPr lang="en-US" dirty="0" smtClean="0"/>
              <a:t>á</a:t>
            </a:r>
            <a:r>
              <a:rPr lang="en-US" dirty="0" smtClean="0"/>
              <a:t>jaro </a:t>
            </a:r>
            <a:r>
              <a:rPr lang="en-US" dirty="0" smtClean="0"/>
              <a:t>de </a:t>
            </a:r>
            <a:r>
              <a:rPr lang="en-US" dirty="0" err="1" smtClean="0"/>
              <a:t>Espreanza</a:t>
            </a:r>
            <a:r>
              <a:rPr lang="en-US" dirty="0" smtClean="0"/>
              <a:t>” translates into “Bird of Hope” (223)</a:t>
            </a:r>
          </a:p>
          <a:p>
            <a:r>
              <a:rPr lang="en-US" dirty="0" smtClean="0"/>
              <a:t>Noah visited by dove-&gt; signals end of apocalyptic flood</a:t>
            </a:r>
          </a:p>
          <a:p>
            <a:r>
              <a:rPr lang="en-US" dirty="0" smtClean="0"/>
              <a:t>Boat as arc</a:t>
            </a:r>
          </a:p>
          <a:p>
            <a:pPr marL="0" indent="0">
              <a:buNone/>
            </a:pPr>
            <a:r>
              <a:rPr lang="en-US" dirty="0" smtClean="0"/>
              <a:t>In this boat a sign of hope or hopelessness?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920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think…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ship is a sign of hope.  Given its name and the fact that the man and boy find desperately needed supplies, and in light of the information shared on this sheet, I don’t know how it could be interpreted otherwise.</a:t>
            </a:r>
          </a:p>
          <a:p>
            <a:r>
              <a:rPr lang="en-US" dirty="0" smtClean="0"/>
              <a:t>The man expects carnage, but finds none. Instead, he finds:</a:t>
            </a:r>
          </a:p>
          <a:p>
            <a:pPr lvl="2"/>
            <a:r>
              <a:rPr lang="en-US" dirty="0" smtClean="0"/>
              <a:t>The find foul weather gear</a:t>
            </a:r>
          </a:p>
          <a:p>
            <a:pPr lvl="2"/>
            <a:r>
              <a:rPr lang="en-US" dirty="0" smtClean="0"/>
              <a:t>Boots</a:t>
            </a:r>
          </a:p>
          <a:p>
            <a:pPr lvl="2"/>
            <a:r>
              <a:rPr lang="en-US" dirty="0" smtClean="0"/>
              <a:t>Shoes</a:t>
            </a:r>
          </a:p>
          <a:p>
            <a:pPr lvl="2"/>
            <a:r>
              <a:rPr lang="en-US" dirty="0" smtClean="0"/>
              <a:t>A working stove</a:t>
            </a:r>
          </a:p>
          <a:p>
            <a:pPr lvl="2"/>
            <a:r>
              <a:rPr lang="en-US" dirty="0" smtClean="0"/>
              <a:t>Canned goods</a:t>
            </a:r>
          </a:p>
          <a:p>
            <a:pPr lvl="2"/>
            <a:r>
              <a:rPr lang="en-US" dirty="0" smtClean="0"/>
              <a:t>Limited food that’s safe for consumption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2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write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the </a:t>
            </a:r>
            <a:r>
              <a:rPr lang="en-US" dirty="0" smtClean="0"/>
              <a:t>translation </a:t>
            </a:r>
            <a:r>
              <a:rPr lang="en-US" dirty="0" smtClean="0"/>
              <a:t>of the ship’s name, its relationship to the biblical story of Noah, and the helpful nature of its </a:t>
            </a:r>
            <a:r>
              <a:rPr lang="en-US" dirty="0" smtClean="0"/>
              <a:t>contents</a:t>
            </a:r>
            <a:r>
              <a:rPr lang="en-US" dirty="0" smtClean="0"/>
              <a:t>, the </a:t>
            </a:r>
            <a:r>
              <a:rPr lang="en-US" dirty="0"/>
              <a:t>“</a:t>
            </a:r>
            <a:r>
              <a:rPr lang="en-US"/>
              <a:t>Pájaro </a:t>
            </a:r>
            <a:r>
              <a:rPr lang="en-US" dirty="0" smtClean="0"/>
              <a:t>de Esperanza” should be read as a sign of hope.  When the man enters the ship, he was “half expecting some horror,” but instead, he found, “Sea boots, a nylon jacket…</a:t>
            </a:r>
            <a:r>
              <a:rPr lang="en-US" dirty="0" err="1" smtClean="0"/>
              <a:t>souwester</a:t>
            </a:r>
            <a:r>
              <a:rPr lang="en-US" dirty="0" smtClean="0"/>
              <a:t> gear [including stiff yellow breeches]…a pair of women’s sneakers he thought would fit the boy… a </a:t>
            </a:r>
            <a:r>
              <a:rPr lang="en-US" dirty="0" err="1" smtClean="0"/>
              <a:t>foldingknife</a:t>
            </a:r>
            <a:r>
              <a:rPr lang="en-US" dirty="0" smtClean="0"/>
              <a:t>,” and other essentials. (225-226)  </a:t>
            </a:r>
            <a:r>
              <a:rPr lang="en-US" dirty="0" smtClean="0"/>
              <a:t>Given </a:t>
            </a:r>
            <a:r>
              <a:rPr lang="en-US" dirty="0" smtClean="0"/>
              <a:t>the ongoing rain and bad weather in the novel, these discoveries on the ship could be potentially lifesaving.  The knife offers a means of protection when the pistol is no longer of use, and the simple absence of “horror” suggests that this discovery is one of promise for the man and boy.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1253</TotalTime>
  <Words>419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The End of The Road</vt:lpstr>
      <vt:lpstr>How do I answer these questions?</vt:lpstr>
      <vt:lpstr>Example</vt:lpstr>
      <vt:lpstr>I think…</vt:lpstr>
      <vt:lpstr>How do I write it?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Terms/Devices</dc:title>
  <dc:creator>Lea Fortkamp</dc:creator>
  <cp:lastModifiedBy>Lea Fortkamp</cp:lastModifiedBy>
  <cp:revision>5</cp:revision>
  <dcterms:created xsi:type="dcterms:W3CDTF">2015-09-21T16:57:18Z</dcterms:created>
  <dcterms:modified xsi:type="dcterms:W3CDTF">2015-09-22T17:30:31Z</dcterms:modified>
</cp:coreProperties>
</file>