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CF8DB4-79D0-4090-8A48-489D53FFDE2E}"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424110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F8DB4-79D0-4090-8A48-489D53FFDE2E}"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323473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F8DB4-79D0-4090-8A48-489D53FFDE2E}"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303218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F8DB4-79D0-4090-8A48-489D53FFDE2E}"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278979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CF8DB4-79D0-4090-8A48-489D53FFDE2E}" type="datetimeFigureOut">
              <a:rPr lang="en-US" smtClean="0"/>
              <a:t>2/26/2016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291607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CF8DB4-79D0-4090-8A48-489D53FFDE2E}"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257111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CF8DB4-79D0-4090-8A48-489D53FFDE2E}" type="datetimeFigureOut">
              <a:rPr lang="en-US" smtClean="0"/>
              <a:t>2/26/2016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310884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CF8DB4-79D0-4090-8A48-489D53FFDE2E}" type="datetimeFigureOut">
              <a:rPr lang="en-US" smtClean="0"/>
              <a:t>2/26/2016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2956461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F8DB4-79D0-4090-8A48-489D53FFDE2E}" type="datetimeFigureOut">
              <a:rPr lang="en-US" smtClean="0"/>
              <a:t>2/26/2016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305487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F8DB4-79D0-4090-8A48-489D53FFDE2E}"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263671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F8DB4-79D0-4090-8A48-489D53FFDE2E}" type="datetimeFigureOut">
              <a:rPr lang="en-US" smtClean="0"/>
              <a:t>2/26/2016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F69D-7699-4BCD-91ED-7CF9B898F56F}" type="slidenum">
              <a:rPr lang="en-US" smtClean="0"/>
              <a:t>‹#›</a:t>
            </a:fld>
            <a:endParaRPr lang="en-US"/>
          </a:p>
        </p:txBody>
      </p:sp>
    </p:spTree>
    <p:extLst>
      <p:ext uri="{BB962C8B-B14F-4D97-AF65-F5344CB8AC3E}">
        <p14:creationId xmlns:p14="http://schemas.microsoft.com/office/powerpoint/2010/main" val="380686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F8DB4-79D0-4090-8A48-489D53FFDE2E}" type="datetimeFigureOut">
              <a:rPr lang="en-US" smtClean="0"/>
              <a:t>2/26/2016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8F69D-7699-4BCD-91ED-7CF9B898F56F}" type="slidenum">
              <a:rPr lang="en-US" smtClean="0"/>
              <a:t>‹#›</a:t>
            </a:fld>
            <a:endParaRPr lang="en-US"/>
          </a:p>
        </p:txBody>
      </p:sp>
    </p:spTree>
    <p:extLst>
      <p:ext uri="{BB962C8B-B14F-4D97-AF65-F5344CB8AC3E}">
        <p14:creationId xmlns:p14="http://schemas.microsoft.com/office/powerpoint/2010/main" val="6599352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a:t>
            </a:r>
            <a:endParaRPr lang="en-US" dirty="0"/>
          </a:p>
        </p:txBody>
      </p:sp>
      <p:sp>
        <p:nvSpPr>
          <p:cNvPr id="3" name="Subtitle 2"/>
          <p:cNvSpPr>
            <a:spLocks noGrp="1"/>
          </p:cNvSpPr>
          <p:nvPr>
            <p:ph type="subTitle" idx="1"/>
          </p:nvPr>
        </p:nvSpPr>
        <p:spPr/>
        <p:txBody>
          <a:bodyPr/>
          <a:lstStyle/>
          <a:p>
            <a:r>
              <a:rPr lang="en-US" dirty="0" smtClean="0"/>
              <a:t>The good, the bad, the ugly, and the workmanlike.</a:t>
            </a:r>
            <a:endParaRPr lang="en-US" dirty="0"/>
          </a:p>
        </p:txBody>
      </p:sp>
    </p:spTree>
    <p:extLst>
      <p:ext uri="{BB962C8B-B14F-4D97-AF65-F5344CB8AC3E}">
        <p14:creationId xmlns:p14="http://schemas.microsoft.com/office/powerpoint/2010/main" val="69076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Here is a thesis.  From this thesis, build a complete introduction of at least six sentences.</a:t>
            </a:r>
          </a:p>
          <a:p>
            <a:pPr marL="0" indent="0">
              <a:buNone/>
            </a:pPr>
            <a:endParaRPr lang="en-US" dirty="0"/>
          </a:p>
          <a:p>
            <a:pPr marL="0" indent="0">
              <a:buNone/>
            </a:pPr>
            <a:r>
              <a:rPr lang="en-US" i="1" dirty="0" smtClean="0"/>
              <a:t>Despite the fact that liberal politicians believe funding for social programs must be increased in this time of economic decline, because such action will ultimately result in a needier, less empowered populace, we must instead enable citizens to help each other by reducing federal aid programs while simultaneously reducing tax rates.</a:t>
            </a:r>
            <a:endParaRPr lang="en-US" i="1" dirty="0"/>
          </a:p>
        </p:txBody>
      </p:sp>
    </p:spTree>
    <p:extLst>
      <p:ext uri="{BB962C8B-B14F-4D97-AF65-F5344CB8AC3E}">
        <p14:creationId xmlns:p14="http://schemas.microsoft.com/office/powerpoint/2010/main" val="166576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your thesis?</a:t>
            </a:r>
            <a:endParaRPr lang="en-US" dirty="0"/>
          </a:p>
        </p:txBody>
      </p:sp>
      <p:sp>
        <p:nvSpPr>
          <p:cNvPr id="3" name="Content Placeholder 2"/>
          <p:cNvSpPr>
            <a:spLocks noGrp="1"/>
          </p:cNvSpPr>
          <p:nvPr>
            <p:ph idx="1"/>
          </p:nvPr>
        </p:nvSpPr>
        <p:spPr/>
        <p:txBody>
          <a:bodyPr/>
          <a:lstStyle/>
          <a:p>
            <a:r>
              <a:rPr lang="en-US" dirty="0" smtClean="0"/>
              <a:t>Let’s write a thesis and build-backward an introduction!</a:t>
            </a:r>
          </a:p>
          <a:p>
            <a:r>
              <a:rPr lang="en-US" dirty="0" smtClean="0"/>
              <a:t>What is the opposition saying?</a:t>
            </a:r>
          </a:p>
          <a:p>
            <a:r>
              <a:rPr lang="en-US" dirty="0" smtClean="0"/>
              <a:t>What is your response?  Why?</a:t>
            </a:r>
            <a:endParaRPr lang="en-US" dirty="0"/>
          </a:p>
        </p:txBody>
      </p:sp>
    </p:spTree>
    <p:extLst>
      <p:ext uri="{BB962C8B-B14F-4D97-AF65-F5344CB8AC3E}">
        <p14:creationId xmlns:p14="http://schemas.microsoft.com/office/powerpoint/2010/main" val="180537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Student Error #1:</a:t>
            </a:r>
            <a:br>
              <a:rPr lang="en-US" dirty="0" smtClean="0"/>
            </a:br>
            <a:r>
              <a:rPr lang="en-US" dirty="0" smtClean="0"/>
              <a:t>Beginning with the Thesis</a:t>
            </a:r>
            <a:endParaRPr lang="en-US" dirty="0"/>
          </a:p>
        </p:txBody>
      </p:sp>
      <p:sp>
        <p:nvSpPr>
          <p:cNvPr id="3" name="Content Placeholder 2"/>
          <p:cNvSpPr>
            <a:spLocks noGrp="1"/>
          </p:cNvSpPr>
          <p:nvPr>
            <p:ph idx="1"/>
          </p:nvPr>
        </p:nvSpPr>
        <p:spPr/>
        <p:txBody>
          <a:bodyPr/>
          <a:lstStyle/>
          <a:p>
            <a:pPr marL="0" indent="0">
              <a:buNone/>
            </a:pPr>
            <a:r>
              <a:rPr lang="en-US" dirty="0" smtClean="0"/>
              <a:t>	Some conservatives believe that strengthening current gun laws will prove both ineffective at reducing gun crime and will reduce the freedom of law-abiding Americans; while their concerns have merit, because of the high cost associated with complacency, our nation must make a concerted effort to restrict access to certain types of weapons.  Human lives are very precious, so we need to take action.</a:t>
            </a:r>
            <a:endParaRPr lang="en-US" dirty="0"/>
          </a:p>
        </p:txBody>
      </p:sp>
    </p:spTree>
    <p:extLst>
      <p:ext uri="{BB962C8B-B14F-4D97-AF65-F5344CB8AC3E}">
        <p14:creationId xmlns:p14="http://schemas.microsoft.com/office/powerpoint/2010/main" val="1799005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Approach #1:</a:t>
            </a:r>
            <a:endParaRPr lang="en-US" dirty="0"/>
          </a:p>
        </p:txBody>
      </p:sp>
      <p:sp>
        <p:nvSpPr>
          <p:cNvPr id="3" name="Content Placeholder 2"/>
          <p:cNvSpPr>
            <a:spLocks noGrp="1"/>
          </p:cNvSpPr>
          <p:nvPr>
            <p:ph idx="1"/>
          </p:nvPr>
        </p:nvSpPr>
        <p:spPr/>
        <p:txBody>
          <a:bodyPr/>
          <a:lstStyle/>
          <a:p>
            <a:r>
              <a:rPr lang="en-US" dirty="0" smtClean="0"/>
              <a:t>No context.  We need to invite the reader into our topic by providing the background (s)he needs to form an opinion on the issue.  Here, the writer leaps straight into her argument.</a:t>
            </a:r>
          </a:p>
          <a:p>
            <a:pPr lvl="1"/>
            <a:r>
              <a:rPr lang="en-US" dirty="0" smtClean="0"/>
              <a:t>What might “providing context” look like?</a:t>
            </a:r>
          </a:p>
        </p:txBody>
      </p:sp>
    </p:spTree>
    <p:extLst>
      <p:ext uri="{BB962C8B-B14F-4D97-AF65-F5344CB8AC3E}">
        <p14:creationId xmlns:p14="http://schemas.microsoft.com/office/powerpoint/2010/main" val="323654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 with Approach #1:</a:t>
            </a:r>
            <a:endParaRPr lang="en-US" dirty="0"/>
          </a:p>
        </p:txBody>
      </p:sp>
      <p:sp>
        <p:nvSpPr>
          <p:cNvPr id="3" name="Content Placeholder 2"/>
          <p:cNvSpPr>
            <a:spLocks noGrp="1"/>
          </p:cNvSpPr>
          <p:nvPr>
            <p:ph idx="1"/>
          </p:nvPr>
        </p:nvSpPr>
        <p:spPr/>
        <p:txBody>
          <a:bodyPr>
            <a:normAutofit lnSpcReduction="10000"/>
          </a:bodyPr>
          <a:lstStyle/>
          <a:p>
            <a:r>
              <a:rPr lang="en-US" dirty="0" smtClean="0"/>
              <a:t>Too short: this introduction is underdeveloped (2 sentences).</a:t>
            </a:r>
          </a:p>
          <a:p>
            <a:endParaRPr lang="en-US" dirty="0"/>
          </a:p>
          <a:p>
            <a:pPr marL="0" indent="0">
              <a:buNone/>
            </a:pPr>
            <a:r>
              <a:rPr lang="en-US" dirty="0" smtClean="0"/>
              <a:t>Consider the following format:</a:t>
            </a:r>
          </a:p>
          <a:p>
            <a:r>
              <a:rPr lang="en-US" dirty="0" smtClean="0"/>
              <a:t>Attention getter</a:t>
            </a:r>
          </a:p>
          <a:p>
            <a:r>
              <a:rPr lang="en-US" dirty="0" smtClean="0"/>
              <a:t>Explanation of attention getter</a:t>
            </a:r>
          </a:p>
          <a:p>
            <a:r>
              <a:rPr lang="en-US" dirty="0" smtClean="0"/>
              <a:t>Bridge to topic</a:t>
            </a:r>
          </a:p>
          <a:p>
            <a:r>
              <a:rPr lang="en-US" dirty="0" smtClean="0"/>
              <a:t>Expression of opinion on issue (thesis)</a:t>
            </a:r>
            <a:endParaRPr lang="en-US" dirty="0"/>
          </a:p>
        </p:txBody>
      </p:sp>
    </p:spTree>
    <p:extLst>
      <p:ext uri="{BB962C8B-B14F-4D97-AF65-F5344CB8AC3E}">
        <p14:creationId xmlns:p14="http://schemas.microsoft.com/office/powerpoint/2010/main" val="121596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Common Student Error #2:</a:t>
            </a:r>
            <a:br>
              <a:rPr lang="en-US" sz="3200" dirty="0" smtClean="0"/>
            </a:br>
            <a:r>
              <a:rPr lang="en-US" sz="3200" dirty="0" smtClean="0"/>
              <a:t>The “attention getter” gets my attention, but not for the right reasons.</a:t>
            </a:r>
            <a:endParaRPr lang="en-US" sz="3200" dirty="0"/>
          </a:p>
        </p:txBody>
      </p:sp>
      <p:sp>
        <p:nvSpPr>
          <p:cNvPr id="3" name="Content Placeholder 2"/>
          <p:cNvSpPr>
            <a:spLocks noGrp="1"/>
          </p:cNvSpPr>
          <p:nvPr>
            <p:ph idx="1"/>
          </p:nvPr>
        </p:nvSpPr>
        <p:spPr>
          <a:xfrm>
            <a:off x="457200" y="1828800"/>
            <a:ext cx="8229600" cy="4525963"/>
          </a:xfrm>
        </p:spPr>
        <p:txBody>
          <a:bodyPr>
            <a:normAutofit fontScale="92500" lnSpcReduction="10000"/>
          </a:bodyPr>
          <a:lstStyle/>
          <a:p>
            <a:r>
              <a:rPr lang="en-US" dirty="0" smtClean="0"/>
              <a:t>“There is nothing to fear but fear itself.”  Lots of people are afraid of guns, and with good reason.  Guns kill people. . . .</a:t>
            </a:r>
          </a:p>
          <a:p>
            <a:r>
              <a:rPr lang="en-US" dirty="0" smtClean="0"/>
              <a:t>Anyone who’s studied US history is familiar with the quote (Isn’t it a little played out?  Does it even get your attention anymore?), but why isn’t it introduced here?</a:t>
            </a:r>
          </a:p>
          <a:p>
            <a:pPr lvl="1"/>
            <a:r>
              <a:rPr lang="en-US" dirty="0" smtClean="0"/>
              <a:t>Is it explained/translated?  What does it mean?</a:t>
            </a:r>
          </a:p>
          <a:p>
            <a:pPr lvl="1"/>
            <a:r>
              <a:rPr lang="en-US" dirty="0" smtClean="0"/>
              <a:t>Is it related to the content of the essay?</a:t>
            </a:r>
          </a:p>
          <a:p>
            <a:pPr lvl="1"/>
            <a:r>
              <a:rPr lang="en-US" dirty="0" smtClean="0"/>
              <a:t>How might it be better linked?</a:t>
            </a:r>
            <a:endParaRPr lang="en-US" dirty="0"/>
          </a:p>
        </p:txBody>
      </p:sp>
    </p:spTree>
    <p:extLst>
      <p:ext uri="{BB962C8B-B14F-4D97-AF65-F5344CB8AC3E}">
        <p14:creationId xmlns:p14="http://schemas.microsoft.com/office/powerpoint/2010/main" val="147103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Student Error #2:</a:t>
            </a:r>
            <a:br>
              <a:rPr lang="en-US" dirty="0" smtClean="0"/>
            </a:br>
            <a:r>
              <a:rPr lang="en-US" dirty="0" smtClean="0"/>
              <a:t>unpleasant attention getters, take 2…</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Approximately 57% of Americans own guns.  There is a lot of debate regarding guns in this country.  Even though some argue that everyone should be able to own guns, because they can kill people, more gun laws should be put in place.</a:t>
            </a:r>
          </a:p>
          <a:p>
            <a:pPr lvl="1"/>
            <a:r>
              <a:rPr lang="en-US" sz="2600" dirty="0" smtClean="0"/>
              <a:t>So?  How does this connect to the topic (and argument)?  </a:t>
            </a:r>
            <a:endParaRPr lang="en-US" sz="2600" dirty="0"/>
          </a:p>
          <a:p>
            <a:pPr lvl="1"/>
            <a:r>
              <a:rPr lang="en-US" sz="2600" dirty="0" smtClean="0"/>
              <a:t>Where did this statistic come from (properly introduced?)</a:t>
            </a:r>
          </a:p>
          <a:p>
            <a:pPr lvl="1"/>
            <a:r>
              <a:rPr lang="en-US" sz="2600" dirty="0" smtClean="0"/>
              <a:t>Is this thesis sufficiently developed?  If we really love this attention getter, how might we connect it better to the issue?</a:t>
            </a:r>
          </a:p>
          <a:p>
            <a:pPr lvl="1"/>
            <a:r>
              <a:rPr lang="en-US" sz="2600" dirty="0" smtClean="0"/>
              <a:t>How can you tell what the issue really is?  Hint: look at your thesis.  What are they saying, and what is “I” saying, and to what can you analogize the situation?</a:t>
            </a:r>
          </a:p>
          <a:p>
            <a:pPr lvl="1"/>
            <a:endParaRPr lang="en-US" dirty="0"/>
          </a:p>
        </p:txBody>
      </p:sp>
    </p:spTree>
    <p:extLst>
      <p:ext uri="{BB962C8B-B14F-4D97-AF65-F5344CB8AC3E}">
        <p14:creationId xmlns:p14="http://schemas.microsoft.com/office/powerpoint/2010/main" val="176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Analogy by way of anecdote:</a:t>
            </a:r>
            <a:br>
              <a:rPr lang="en-US" dirty="0" smtClean="0"/>
            </a:br>
            <a:r>
              <a:rPr lang="en-US" dirty="0" smtClean="0"/>
              <a:t>a winning attention getter option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want to argue that gun laws should not be increased or strengthened because it doesn’t improve safety for the masses and doesn’t deter would-be criminals.</a:t>
            </a:r>
          </a:p>
          <a:p>
            <a:r>
              <a:rPr lang="en-US" dirty="0" smtClean="0"/>
              <a:t>To what other, easier-to-understand situation might you liken this?</a:t>
            </a:r>
          </a:p>
          <a:p>
            <a:r>
              <a:rPr lang="en-US" dirty="0" smtClean="0"/>
              <a:t>Drunk driving/curfews</a:t>
            </a:r>
          </a:p>
          <a:p>
            <a:r>
              <a:rPr lang="en-US" dirty="0" smtClean="0"/>
              <a:t>Cheating on high-stakes tests/additional monitoring</a:t>
            </a:r>
          </a:p>
          <a:p>
            <a:r>
              <a:rPr lang="en-US" dirty="0" smtClean="0"/>
              <a:t>Write a hypothetical.  What would the “bridge” in your introduction then explain?</a:t>
            </a:r>
            <a:endParaRPr lang="en-US" dirty="0"/>
          </a:p>
        </p:txBody>
      </p:sp>
    </p:spTree>
    <p:extLst>
      <p:ext uri="{BB962C8B-B14F-4D97-AF65-F5344CB8AC3E}">
        <p14:creationId xmlns:p14="http://schemas.microsoft.com/office/powerpoint/2010/main" val="16511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workmanlike introduction includes:</a:t>
            </a:r>
            <a:endParaRPr lang="en-US" dirty="0"/>
          </a:p>
        </p:txBody>
      </p:sp>
      <p:sp>
        <p:nvSpPr>
          <p:cNvPr id="3" name="Content Placeholder 2"/>
          <p:cNvSpPr>
            <a:spLocks noGrp="1"/>
          </p:cNvSpPr>
          <p:nvPr>
            <p:ph idx="1"/>
          </p:nvPr>
        </p:nvSpPr>
        <p:spPr/>
        <p:txBody>
          <a:bodyPr/>
          <a:lstStyle/>
          <a:p>
            <a:r>
              <a:rPr lang="en-US" dirty="0" smtClean="0"/>
              <a:t>Attention getter</a:t>
            </a:r>
          </a:p>
          <a:p>
            <a:r>
              <a:rPr lang="en-US" dirty="0" smtClean="0"/>
              <a:t>Explanation of attention getter</a:t>
            </a:r>
          </a:p>
          <a:p>
            <a:r>
              <a:rPr lang="en-US" dirty="0" smtClean="0"/>
              <a:t>Bridge to topic</a:t>
            </a:r>
          </a:p>
          <a:p>
            <a:r>
              <a:rPr lang="en-US" dirty="0" smtClean="0"/>
              <a:t>Expression of opinion on issue (thesis)</a:t>
            </a:r>
          </a:p>
          <a:p>
            <a:pPr marL="0" indent="0">
              <a:buNone/>
            </a:pPr>
            <a:endParaRPr lang="en-US" dirty="0"/>
          </a:p>
        </p:txBody>
      </p:sp>
    </p:spTree>
    <p:extLst>
      <p:ext uri="{BB962C8B-B14F-4D97-AF65-F5344CB8AC3E}">
        <p14:creationId xmlns:p14="http://schemas.microsoft.com/office/powerpoint/2010/main" val="109583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workmanlike introduction will…</a:t>
            </a:r>
            <a:endParaRPr lang="en-US" dirty="0"/>
          </a:p>
        </p:txBody>
      </p:sp>
      <p:sp>
        <p:nvSpPr>
          <p:cNvPr id="3" name="Content Placeholder 2"/>
          <p:cNvSpPr>
            <a:spLocks noGrp="1"/>
          </p:cNvSpPr>
          <p:nvPr>
            <p:ph idx="1"/>
          </p:nvPr>
        </p:nvSpPr>
        <p:spPr/>
        <p:txBody>
          <a:bodyPr/>
          <a:lstStyle/>
          <a:p>
            <a:r>
              <a:rPr lang="en-US" dirty="0" smtClean="0"/>
              <a:t>Properly introduce, attribute, and explain its attention getter.</a:t>
            </a:r>
          </a:p>
          <a:p>
            <a:r>
              <a:rPr lang="en-US" dirty="0" smtClean="0"/>
              <a:t>Be sufficiently developed.</a:t>
            </a:r>
          </a:p>
          <a:p>
            <a:r>
              <a:rPr lang="en-US" dirty="0" smtClean="0"/>
              <a:t>END with a nuanced thesis that </a:t>
            </a:r>
            <a:r>
              <a:rPr lang="en-US" i="1" dirty="0" smtClean="0"/>
              <a:t>previews</a:t>
            </a:r>
            <a:r>
              <a:rPr lang="en-US" dirty="0" smtClean="0"/>
              <a:t> the </a:t>
            </a:r>
            <a:r>
              <a:rPr lang="en-US" dirty="0" smtClean="0"/>
              <a:t>problem, resulting consequences, and solution to your chosen issue.</a:t>
            </a:r>
            <a:endParaRPr lang="en-US" dirty="0"/>
          </a:p>
        </p:txBody>
      </p:sp>
    </p:spTree>
    <p:extLst>
      <p:ext uri="{BB962C8B-B14F-4D97-AF65-F5344CB8AC3E}">
        <p14:creationId xmlns:p14="http://schemas.microsoft.com/office/powerpoint/2010/main" val="31324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580</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Introductions</vt:lpstr>
      <vt:lpstr>Common Student Error #1: Beginning with the Thesis</vt:lpstr>
      <vt:lpstr>Problems with Approach #1:</vt:lpstr>
      <vt:lpstr>More Problems with Approach #1:</vt:lpstr>
      <vt:lpstr>Common Student Error #2: The “attention getter” gets my attention, but not for the right reasons.</vt:lpstr>
      <vt:lpstr>Common Student Error #2: unpleasant attention getters, take 2…</vt:lpstr>
      <vt:lpstr>Analogy by way of anecdote: a winning attention getter option</vt:lpstr>
      <vt:lpstr>A workmanlike introduction includes:</vt:lpstr>
      <vt:lpstr>A workmanlike introduction will…</vt:lpstr>
      <vt:lpstr>You Try!</vt:lpstr>
      <vt:lpstr>What is your thesis?</vt:lpstr>
    </vt:vector>
  </TitlesOfParts>
  <Company>LWHS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image</dc:creator>
  <cp:lastModifiedBy>bob</cp:lastModifiedBy>
  <cp:revision>6</cp:revision>
  <dcterms:created xsi:type="dcterms:W3CDTF">2013-04-15T12:16:45Z</dcterms:created>
  <dcterms:modified xsi:type="dcterms:W3CDTF">2016-02-26T14:39:30Z</dcterms:modified>
</cp:coreProperties>
</file>